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8" r:id="rId6"/>
    <p:sldId id="272" r:id="rId7"/>
    <p:sldId id="270" r:id="rId8"/>
    <p:sldId id="259" r:id="rId9"/>
    <p:sldId id="273" r:id="rId10"/>
    <p:sldId id="261" r:id="rId11"/>
    <p:sldId id="264" r:id="rId12"/>
    <p:sldId id="265" r:id="rId13"/>
    <p:sldId id="262"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Chemical effects of electric current</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Electrolyte</a:t>
            </a:r>
            <a:endParaRPr lang="en-US" dirty="0"/>
          </a:p>
        </p:txBody>
      </p:sp>
      <p:sp>
        <p:nvSpPr>
          <p:cNvPr id="5" name="Content Placeholder 4"/>
          <p:cNvSpPr>
            <a:spLocks noGrp="1"/>
          </p:cNvSpPr>
          <p:nvPr>
            <p:ph idx="1"/>
          </p:nvPr>
        </p:nvSpPr>
        <p:spPr/>
        <p:txBody>
          <a:bodyPr/>
          <a:lstStyle/>
          <a:p>
            <a:r>
              <a:rPr lang="en-US" dirty="0" smtClean="0"/>
              <a:t>Strong Electrolyte- A compound when dissolved and ionizes completely.</a:t>
            </a:r>
          </a:p>
          <a:p>
            <a:endParaRPr lang="en-US" dirty="0" smtClean="0"/>
          </a:p>
        </p:txBody>
      </p:sp>
      <p:pic>
        <p:nvPicPr>
          <p:cNvPr id="3077" name="Picture 5"/>
          <p:cNvPicPr>
            <a:picLocks noChangeAspect="1" noChangeArrowheads="1"/>
          </p:cNvPicPr>
          <p:nvPr/>
        </p:nvPicPr>
        <p:blipFill>
          <a:blip r:embed="rId2"/>
          <a:srcRect/>
          <a:stretch>
            <a:fillRect/>
          </a:stretch>
        </p:blipFill>
        <p:spPr bwMode="auto">
          <a:xfrm>
            <a:off x="361950" y="3048000"/>
            <a:ext cx="7889799"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Weak Electrolyte</a:t>
            </a:r>
            <a:br>
              <a:rPr lang="en-US" dirty="0" smtClean="0"/>
            </a:br>
            <a:endParaRPr lang="en-US" dirty="0"/>
          </a:p>
        </p:txBody>
      </p:sp>
      <p:pic>
        <p:nvPicPr>
          <p:cNvPr id="5123" name="Picture 3"/>
          <p:cNvPicPr>
            <a:picLocks noGrp="1" noChangeAspect="1" noChangeArrowheads="1"/>
          </p:cNvPicPr>
          <p:nvPr>
            <p:ph idx="1"/>
          </p:nvPr>
        </p:nvPicPr>
        <p:blipFill>
          <a:blip r:embed="rId2"/>
          <a:srcRect/>
          <a:stretch>
            <a:fillRect/>
          </a:stretch>
        </p:blipFill>
        <p:spPr bwMode="auto">
          <a:xfrm>
            <a:off x="609600" y="1219200"/>
            <a:ext cx="8229600" cy="967733"/>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533400" y="2438400"/>
            <a:ext cx="8382000" cy="34011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 Electrolyte</a:t>
            </a:r>
            <a:br>
              <a:rPr lang="en-US" dirty="0" smtClean="0"/>
            </a:b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609600" y="1219200"/>
            <a:ext cx="8229600" cy="1608733"/>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762000" y="3352800"/>
            <a:ext cx="6438900" cy="2428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1219200" y="304800"/>
            <a:ext cx="6934200" cy="60958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Related image"/>
          <p:cNvPicPr>
            <a:picLocks noChangeAspect="1" noChangeArrowheads="1"/>
          </p:cNvPicPr>
          <p:nvPr/>
        </p:nvPicPr>
        <p:blipFill>
          <a:blip r:embed="rId2"/>
          <a:srcRect/>
          <a:stretch>
            <a:fillRect/>
          </a:stretch>
        </p:blipFill>
        <p:spPr bwMode="auto">
          <a:xfrm>
            <a:off x="124178" y="533400"/>
            <a:ext cx="9035546" cy="5562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p:spPr>
        <p:txBody>
          <a:bodyPr>
            <a:normAutofit/>
          </a:bodyPr>
          <a:lstStyle/>
          <a:p>
            <a:r>
              <a:rPr lang="en-US" dirty="0" smtClean="0"/>
              <a:t> </a:t>
            </a:r>
            <a:endParaRPr lang="en-US" dirty="0"/>
          </a:p>
        </p:txBody>
      </p:sp>
      <p:sp>
        <p:nvSpPr>
          <p:cNvPr id="6" name="Content Placeholder 5"/>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b="1" dirty="0" smtClean="0"/>
              <a:t>What is an Atom?</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Atom</a:t>
            </a:r>
            <a:endParaRPr lang="en-US" dirty="0"/>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normAutofit lnSpcReduction="10000"/>
          </a:bodyPr>
          <a:lstStyle/>
          <a:p>
            <a:r>
              <a:rPr lang="en-US" dirty="0" smtClean="0"/>
              <a:t>An Atom - The term "atom" comes from the Greek word for indivisible, because it was once thought that atoms were the smallest things in the universe and could not be divided. We now know that atoms are made up of three particles: protons, neutrons and electrons</a:t>
            </a:r>
            <a:endParaRPr lang="en-US" dirty="0"/>
          </a:p>
        </p:txBody>
      </p:sp>
      <p:pic>
        <p:nvPicPr>
          <p:cNvPr id="7" name="Picture 3"/>
          <p:cNvPicPr>
            <a:picLocks noGrp="1" noChangeAspect="1" noChangeArrowheads="1"/>
          </p:cNvPicPr>
          <p:nvPr>
            <p:ph sz="half" idx="2"/>
          </p:nvPr>
        </p:nvPicPr>
        <p:blipFill>
          <a:blip r:embed="rId2"/>
          <a:srcRect/>
          <a:stretch>
            <a:fillRect/>
          </a:stretch>
        </p:blipFill>
        <p:spPr bwMode="auto">
          <a:xfrm>
            <a:off x="457200" y="2282312"/>
            <a:ext cx="4040188" cy="37364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Electrons</a:t>
            </a:r>
            <a:endParaRPr lang="en-US" dirty="0"/>
          </a:p>
        </p:txBody>
      </p:sp>
      <p:sp>
        <p:nvSpPr>
          <p:cNvPr id="3" name="Content Placeholder 2"/>
          <p:cNvSpPr>
            <a:spLocks noGrp="1"/>
          </p:cNvSpPr>
          <p:nvPr>
            <p:ph idx="1"/>
          </p:nvPr>
        </p:nvSpPr>
        <p:spPr>
          <a:xfrm>
            <a:off x="152400" y="1524000"/>
            <a:ext cx="5715000" cy="4525963"/>
          </a:xfrm>
        </p:spPr>
        <p:txBody>
          <a:bodyPr>
            <a:normAutofit/>
          </a:bodyPr>
          <a:lstStyle/>
          <a:p>
            <a:pPr>
              <a:buNone/>
            </a:pPr>
            <a:r>
              <a:rPr lang="en-US" dirty="0" smtClean="0"/>
              <a:t>Electrons get transferred from glass rod to silk</a:t>
            </a:r>
          </a:p>
          <a:p>
            <a:pPr>
              <a:buNone/>
            </a:pPr>
            <a:r>
              <a:rPr lang="en-US" dirty="0" smtClean="0"/>
              <a:t>Number of electrons in glass rod is lesser than the protons in it .</a:t>
            </a:r>
          </a:p>
          <a:p>
            <a:pPr>
              <a:buNone/>
            </a:pPr>
            <a:endParaRPr lang="en-US" dirty="0" smtClean="0"/>
          </a:p>
          <a:p>
            <a:pPr>
              <a:buNone/>
            </a:pPr>
            <a:r>
              <a:rPr lang="en-US" dirty="0" smtClean="0"/>
              <a:t>Now acquires positive charge .</a:t>
            </a:r>
          </a:p>
          <a:p>
            <a:pPr>
              <a:buNone/>
            </a:pPr>
            <a:r>
              <a:rPr lang="en-US" dirty="0" smtClean="0"/>
              <a:t>Silk cloth gains electrons and acquires negative charge.</a:t>
            </a:r>
          </a:p>
          <a:p>
            <a:pPr>
              <a:buNone/>
            </a:pPr>
            <a:endParaRPr lang="en-US" dirty="0" smtClean="0"/>
          </a:p>
          <a:p>
            <a:pPr>
              <a:buNone/>
            </a:pPr>
            <a:endParaRPr lang="en-US" dirty="0"/>
          </a:p>
        </p:txBody>
      </p:sp>
      <p:pic>
        <p:nvPicPr>
          <p:cNvPr id="1027" name="Picture 3"/>
          <p:cNvPicPr>
            <a:picLocks noChangeAspect="1" noChangeArrowheads="1"/>
          </p:cNvPicPr>
          <p:nvPr/>
        </p:nvPicPr>
        <p:blipFill>
          <a:blip r:embed="rId2"/>
          <a:srcRect/>
          <a:stretch>
            <a:fillRect/>
          </a:stretch>
        </p:blipFill>
        <p:spPr bwMode="auto">
          <a:xfrm>
            <a:off x="6096000" y="1524000"/>
            <a:ext cx="2504946"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Electroscope</a:t>
            </a:r>
            <a:endParaRPr lang="en-US" dirty="0"/>
          </a:p>
        </p:txBody>
      </p:sp>
      <p:pic>
        <p:nvPicPr>
          <p:cNvPr id="2052" name="Picture 4" descr="Image result for electro scop[e charging"/>
          <p:cNvPicPr>
            <a:picLocks noChangeAspect="1" noChangeArrowheads="1"/>
          </p:cNvPicPr>
          <p:nvPr/>
        </p:nvPicPr>
        <p:blipFill>
          <a:blip r:embed="rId2"/>
          <a:srcRect/>
          <a:stretch>
            <a:fillRect/>
          </a:stretch>
        </p:blipFill>
        <p:spPr bwMode="auto">
          <a:xfrm>
            <a:off x="5029200" y="1981200"/>
            <a:ext cx="3743325" cy="2705100"/>
          </a:xfrm>
          <a:prstGeom prst="rect">
            <a:avLst/>
          </a:prstGeom>
          <a:noFill/>
        </p:spPr>
      </p:pic>
      <p:sp>
        <p:nvSpPr>
          <p:cNvPr id="6" name="Content Placeholder 5"/>
          <p:cNvSpPr>
            <a:spLocks noGrp="1"/>
          </p:cNvSpPr>
          <p:nvPr>
            <p:ph idx="1"/>
          </p:nvPr>
        </p:nvSpPr>
        <p:spPr/>
        <p:txBody>
          <a:bodyPr/>
          <a:lstStyle/>
          <a:p>
            <a:endParaRPr lang="en-US"/>
          </a:p>
        </p:txBody>
      </p:sp>
      <p:pic>
        <p:nvPicPr>
          <p:cNvPr id="2053" name="Picture 5"/>
          <p:cNvPicPr>
            <a:picLocks noChangeAspect="1" noChangeArrowheads="1"/>
          </p:cNvPicPr>
          <p:nvPr/>
        </p:nvPicPr>
        <p:blipFill>
          <a:blip r:embed="rId3"/>
          <a:srcRect/>
          <a:stretch>
            <a:fillRect/>
          </a:stretch>
        </p:blipFill>
        <p:spPr bwMode="auto">
          <a:xfrm>
            <a:off x="609599" y="1676400"/>
            <a:ext cx="4504195"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990600"/>
            <a:ext cx="4343400" cy="4247317"/>
          </a:xfrm>
          <a:prstGeom prst="rect">
            <a:avLst/>
          </a:prstGeom>
        </p:spPr>
        <p:txBody>
          <a:bodyPr wrap="square">
            <a:spAutoFit/>
          </a:bodyPr>
          <a:lstStyle/>
          <a:p>
            <a:r>
              <a:rPr lang="en-US" b="1" dirty="0" smtClean="0"/>
              <a:t>Take two iron nails. Clean them with sand paper. </a:t>
            </a:r>
          </a:p>
          <a:p>
            <a:r>
              <a:rPr lang="en-US" b="1" dirty="0" smtClean="0"/>
              <a:t>Wrap one or two rounds of copper</a:t>
            </a:r>
          </a:p>
          <a:p>
            <a:r>
              <a:rPr lang="en-US" b="1" dirty="0" smtClean="0"/>
              <a:t>wire around them and connect the other ends of the wires to the two terminals of an electric battery. </a:t>
            </a:r>
          </a:p>
          <a:p>
            <a:r>
              <a:rPr lang="en-US" b="1" dirty="0" smtClean="0"/>
              <a:t>Take water in a beaker</a:t>
            </a:r>
          </a:p>
          <a:p>
            <a:r>
              <a:rPr lang="en-US" b="1" dirty="0" smtClean="0"/>
              <a:t>and add to it a little salt or a few drops of </a:t>
            </a:r>
            <a:r>
              <a:rPr lang="en-US" b="1" dirty="0" err="1" smtClean="0"/>
              <a:t>sulphuric</a:t>
            </a:r>
            <a:r>
              <a:rPr lang="en-US" b="1" dirty="0" smtClean="0"/>
              <a:t> acid to make it conducting. </a:t>
            </a:r>
          </a:p>
          <a:p>
            <a:r>
              <a:rPr lang="en-US" b="1" dirty="0" smtClean="0"/>
              <a:t>Immerse the nails (called electrodes) in the solution.</a:t>
            </a:r>
          </a:p>
          <a:p>
            <a:r>
              <a:rPr lang="en-US" b="1" dirty="0" smtClean="0"/>
              <a:t>Observe the nails carefully. Can you see small bubbles of gases coming out from the water near the nails?</a:t>
            </a:r>
          </a:p>
          <a:p>
            <a:endParaRPr lang="en-US" b="1" dirty="0"/>
          </a:p>
        </p:txBody>
      </p:sp>
      <p:pic>
        <p:nvPicPr>
          <p:cNvPr id="31746" name="Picture 2"/>
          <p:cNvPicPr>
            <a:picLocks noChangeAspect="1" noChangeArrowheads="1"/>
          </p:cNvPicPr>
          <p:nvPr/>
        </p:nvPicPr>
        <p:blipFill>
          <a:blip r:embed="rId2"/>
          <a:srcRect/>
          <a:stretch>
            <a:fillRect/>
          </a:stretch>
        </p:blipFill>
        <p:spPr bwMode="auto">
          <a:xfrm>
            <a:off x="5334000" y="1295400"/>
            <a:ext cx="3654000" cy="3200400"/>
          </a:xfrm>
          <a:prstGeom prst="rect">
            <a:avLst/>
          </a:prstGeom>
          <a:noFill/>
          <a:ln w="9525">
            <a:noFill/>
            <a:miter lim="800000"/>
            <a:headEnd/>
            <a:tailEnd/>
          </a:ln>
          <a:effectLst/>
        </p:spPr>
      </p:pic>
      <p:sp>
        <p:nvSpPr>
          <p:cNvPr id="4" name="Rectangle 3"/>
          <p:cNvSpPr/>
          <p:nvPr/>
        </p:nvSpPr>
        <p:spPr>
          <a:xfrm>
            <a:off x="3505200" y="304800"/>
            <a:ext cx="2971800" cy="523220"/>
          </a:xfrm>
          <a:prstGeom prst="rect">
            <a:avLst/>
          </a:prstGeom>
        </p:spPr>
        <p:txBody>
          <a:bodyPr wrap="square">
            <a:spAutoFit/>
          </a:bodyPr>
          <a:lstStyle/>
          <a:p>
            <a:r>
              <a:rPr lang="en-US" sz="2800" b="1" dirty="0" smtClean="0"/>
              <a:t>ELECTROLYSIS</a:t>
            </a:r>
            <a:endParaRPr lang="en-US"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ELECTROLYSIS</a:t>
            </a:r>
            <a:endParaRPr lang="en-US" b="1" dirty="0"/>
          </a:p>
        </p:txBody>
      </p:sp>
      <p:sp>
        <p:nvSpPr>
          <p:cNvPr id="3" name="Rectangle 2"/>
          <p:cNvSpPr/>
          <p:nvPr/>
        </p:nvSpPr>
        <p:spPr>
          <a:xfrm>
            <a:off x="609600" y="1752600"/>
            <a:ext cx="4572000" cy="2862322"/>
          </a:xfrm>
          <a:prstGeom prst="rect">
            <a:avLst/>
          </a:prstGeom>
        </p:spPr>
        <p:txBody>
          <a:bodyPr>
            <a:spAutoFit/>
          </a:bodyPr>
          <a:lstStyle/>
          <a:p>
            <a:r>
              <a:rPr lang="en-US" b="1" dirty="0" smtClean="0"/>
              <a:t>It can be checked that the gases evolved</a:t>
            </a:r>
          </a:p>
          <a:p>
            <a:r>
              <a:rPr lang="en-US" b="1" dirty="0" smtClean="0"/>
              <a:t>are hydrogen and oxygen. Where did these gases come from? </a:t>
            </a:r>
          </a:p>
          <a:p>
            <a:r>
              <a:rPr lang="en-US" b="1" dirty="0" smtClean="0"/>
              <a:t>What does this indicate?</a:t>
            </a:r>
          </a:p>
          <a:p>
            <a:r>
              <a:rPr lang="en-US" b="1" dirty="0" smtClean="0"/>
              <a:t> The gases come from water—electric current breaks up water into its constituent gases, hydrogen and oxygen.</a:t>
            </a:r>
          </a:p>
          <a:p>
            <a:r>
              <a:rPr lang="en-US" b="1" dirty="0" smtClean="0"/>
              <a:t> This observation, therefore, shows that electric current has a chemical effect on water.</a:t>
            </a:r>
          </a:p>
        </p:txBody>
      </p:sp>
      <p:pic>
        <p:nvPicPr>
          <p:cNvPr id="4" name="Picture 2"/>
          <p:cNvPicPr>
            <a:picLocks noChangeAspect="1" noChangeArrowheads="1"/>
          </p:cNvPicPr>
          <p:nvPr/>
        </p:nvPicPr>
        <p:blipFill>
          <a:blip r:embed="rId2"/>
          <a:srcRect/>
          <a:stretch>
            <a:fillRect/>
          </a:stretch>
        </p:blipFill>
        <p:spPr bwMode="auto">
          <a:xfrm>
            <a:off x="5334000" y="1625950"/>
            <a:ext cx="3276600" cy="2869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Ionisation</a:t>
            </a:r>
            <a:endParaRPr lang="en-US" dirty="0"/>
          </a:p>
        </p:txBody>
      </p:sp>
      <p:sp>
        <p:nvSpPr>
          <p:cNvPr id="3" name="Content Placeholder 2"/>
          <p:cNvSpPr>
            <a:spLocks noGrp="1"/>
          </p:cNvSpPr>
          <p:nvPr>
            <p:ph idx="1"/>
          </p:nvPr>
        </p:nvSpPr>
        <p:spPr/>
        <p:txBody>
          <a:bodyPr/>
          <a:lstStyle/>
          <a:p>
            <a:pPr>
              <a:buNone/>
            </a:pPr>
            <a:r>
              <a:rPr lang="en-US" dirty="0" smtClean="0"/>
              <a:t>			    The process by which electrically neutral atoms or molecules are converted to electrically charged atoms or molecules (ions). 		</a:t>
            </a:r>
          </a:p>
          <a:p>
            <a:pPr>
              <a:buNone/>
            </a:pPr>
            <a:r>
              <a:rPr lang="en-US" dirty="0" smtClean="0"/>
              <a:t>	Na+   -  </a:t>
            </a:r>
            <a:r>
              <a:rPr lang="en-US" dirty="0" err="1" smtClean="0"/>
              <a:t>Cation</a:t>
            </a:r>
            <a:endParaRPr lang="en-US" dirty="0" smtClean="0"/>
          </a:p>
          <a:p>
            <a:pPr>
              <a:buNone/>
            </a:pPr>
            <a:r>
              <a:rPr lang="en-US" dirty="0" smtClean="0"/>
              <a:t>	</a:t>
            </a:r>
            <a:r>
              <a:rPr lang="en-US" dirty="0" err="1" smtClean="0"/>
              <a:t>Cl</a:t>
            </a:r>
            <a:r>
              <a:rPr lang="en-US" dirty="0" smtClean="0"/>
              <a:t>-      -  Anion</a:t>
            </a:r>
          </a:p>
          <a:p>
            <a:pPr>
              <a:buNone/>
            </a:pPr>
            <a:endParaRPr lang="en-US" dirty="0"/>
          </a:p>
        </p:txBody>
      </p:sp>
      <p:pic>
        <p:nvPicPr>
          <p:cNvPr id="4" name="Picture 2"/>
          <p:cNvPicPr>
            <a:picLocks noChangeAspect="1" noChangeArrowheads="1"/>
          </p:cNvPicPr>
          <p:nvPr/>
        </p:nvPicPr>
        <p:blipFill>
          <a:blip r:embed="rId2"/>
          <a:srcRect/>
          <a:stretch>
            <a:fillRect/>
          </a:stretch>
        </p:blipFill>
        <p:spPr bwMode="auto">
          <a:xfrm>
            <a:off x="3886200" y="3505200"/>
            <a:ext cx="4651608"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ELECTROLYSIS</a:t>
            </a:r>
            <a:endParaRPr lang="en-US" dirty="0"/>
          </a:p>
        </p:txBody>
      </p:sp>
      <p:sp>
        <p:nvSpPr>
          <p:cNvPr id="3" name="Content Placeholder 2"/>
          <p:cNvSpPr>
            <a:spLocks noGrp="1"/>
          </p:cNvSpPr>
          <p:nvPr>
            <p:ph idx="1"/>
          </p:nvPr>
        </p:nvSpPr>
        <p:spPr>
          <a:xfrm>
            <a:off x="457200" y="1600200"/>
            <a:ext cx="5867400" cy="4525963"/>
          </a:xfrm>
        </p:spPr>
        <p:txBody>
          <a:bodyPr>
            <a:normAutofit fontScale="47500" lnSpcReduction="20000"/>
          </a:bodyPr>
          <a:lstStyle/>
          <a:p>
            <a:pPr marL="514350" indent="-514350">
              <a:buNone/>
            </a:pPr>
            <a:r>
              <a:rPr lang="en-US" sz="3800" b="1" dirty="0" smtClean="0">
                <a:solidFill>
                  <a:srgbClr val="0070C0"/>
                </a:solidFill>
              </a:rPr>
              <a:t>A substance which conducts electricity </a:t>
            </a:r>
            <a:r>
              <a:rPr lang="en-US" sz="3800" b="1" dirty="0" smtClean="0">
                <a:solidFill>
                  <a:srgbClr val="0070C0"/>
                </a:solidFill>
              </a:rPr>
              <a:t>in the </a:t>
            </a:r>
            <a:r>
              <a:rPr lang="en-US" sz="3800" b="1" dirty="0" smtClean="0">
                <a:solidFill>
                  <a:srgbClr val="0070C0"/>
                </a:solidFill>
              </a:rPr>
              <a:t>liquid state or when dissolved in </a:t>
            </a:r>
            <a:r>
              <a:rPr lang="en-US" sz="3800" b="1" dirty="0" smtClean="0">
                <a:solidFill>
                  <a:srgbClr val="0070C0"/>
                </a:solidFill>
              </a:rPr>
              <a:t>water and </a:t>
            </a:r>
            <a:r>
              <a:rPr lang="en-US" sz="3800" b="1" dirty="0" smtClean="0">
                <a:solidFill>
                  <a:srgbClr val="0070C0"/>
                </a:solidFill>
              </a:rPr>
              <a:t>breaks up chemically during the process is</a:t>
            </a:r>
          </a:p>
          <a:p>
            <a:pPr marL="514350" indent="-514350">
              <a:buNone/>
            </a:pPr>
            <a:r>
              <a:rPr lang="en-US" sz="3800" b="1" dirty="0" smtClean="0">
                <a:solidFill>
                  <a:srgbClr val="0070C0"/>
                </a:solidFill>
              </a:rPr>
              <a:t>called an electrolyte. </a:t>
            </a:r>
          </a:p>
          <a:p>
            <a:pPr marL="514350" indent="-514350">
              <a:buNone/>
            </a:pPr>
            <a:r>
              <a:rPr lang="en-US" sz="3800" b="1" dirty="0" smtClean="0">
                <a:solidFill>
                  <a:srgbClr val="FF0000"/>
                </a:solidFill>
              </a:rPr>
              <a:t>          The </a:t>
            </a:r>
            <a:r>
              <a:rPr lang="en-US" sz="3800" b="1" dirty="0" smtClean="0">
                <a:solidFill>
                  <a:srgbClr val="FF0000"/>
                </a:solidFill>
              </a:rPr>
              <a:t>process of breaking up of an electrolyte </a:t>
            </a:r>
            <a:r>
              <a:rPr lang="en-US" sz="3800" b="1" dirty="0" smtClean="0">
                <a:solidFill>
                  <a:srgbClr val="FF0000"/>
                </a:solidFill>
              </a:rPr>
              <a:t>                                                chemically on </a:t>
            </a:r>
            <a:r>
              <a:rPr lang="en-US" sz="3800" b="1" dirty="0" smtClean="0">
                <a:solidFill>
                  <a:srgbClr val="FF0000"/>
                </a:solidFill>
              </a:rPr>
              <a:t>passing </a:t>
            </a:r>
            <a:r>
              <a:rPr lang="en-US" sz="3800" b="1" dirty="0" smtClean="0">
                <a:solidFill>
                  <a:srgbClr val="FF0000"/>
                </a:solidFill>
              </a:rPr>
              <a:t>an electric </a:t>
            </a:r>
            <a:r>
              <a:rPr lang="en-US" sz="3800" b="1" dirty="0" smtClean="0">
                <a:solidFill>
                  <a:srgbClr val="FF0000"/>
                </a:solidFill>
              </a:rPr>
              <a:t>current through it is called electrolysis</a:t>
            </a:r>
            <a:r>
              <a:rPr lang="en-US" b="1" dirty="0" smtClean="0"/>
              <a:t>.</a:t>
            </a:r>
          </a:p>
          <a:p>
            <a:pPr marL="514350" indent="-514350">
              <a:buNone/>
            </a:pPr>
            <a:r>
              <a:rPr lang="en-US" b="1" dirty="0" smtClean="0"/>
              <a:t>             </a:t>
            </a:r>
            <a:r>
              <a:rPr lang="en-US" sz="4200" b="1" dirty="0" smtClean="0">
                <a:solidFill>
                  <a:srgbClr val="0070C0"/>
                </a:solidFill>
              </a:rPr>
              <a:t>When </a:t>
            </a:r>
            <a:r>
              <a:rPr lang="en-US" sz="4200" b="1" dirty="0" smtClean="0">
                <a:solidFill>
                  <a:srgbClr val="0070C0"/>
                </a:solidFill>
              </a:rPr>
              <a:t>an electrolyte such as copper </a:t>
            </a:r>
            <a:r>
              <a:rPr lang="en-US" sz="4200" b="1" dirty="0" err="1" smtClean="0">
                <a:solidFill>
                  <a:srgbClr val="0070C0"/>
                </a:solidFill>
              </a:rPr>
              <a:t>sulphate</a:t>
            </a:r>
            <a:r>
              <a:rPr lang="en-US" sz="4200" b="1" dirty="0" smtClean="0">
                <a:solidFill>
                  <a:srgbClr val="0070C0"/>
                </a:solidFill>
              </a:rPr>
              <a:t> is </a:t>
            </a:r>
            <a:r>
              <a:rPr lang="en-US" sz="4200" b="1" dirty="0" smtClean="0">
                <a:solidFill>
                  <a:srgbClr val="0070C0"/>
                </a:solidFill>
              </a:rPr>
              <a:t>dissolved in water, it breaks up into </a:t>
            </a:r>
            <a:r>
              <a:rPr lang="en-US" sz="4200" b="1" dirty="0" smtClean="0">
                <a:solidFill>
                  <a:srgbClr val="0070C0"/>
                </a:solidFill>
              </a:rPr>
              <a:t>positively and </a:t>
            </a:r>
            <a:r>
              <a:rPr lang="en-US" sz="4200" b="1" dirty="0" smtClean="0">
                <a:solidFill>
                  <a:srgbClr val="0070C0"/>
                </a:solidFill>
              </a:rPr>
              <a:t>negatively-charged particles called ions.</a:t>
            </a:r>
            <a:endParaRPr lang="en-US" b="1" dirty="0" smtClean="0">
              <a:solidFill>
                <a:srgbClr val="0070C0"/>
              </a:solidFill>
            </a:endParaRPr>
          </a:p>
          <a:p>
            <a:pPr marL="514350" indent="-514350">
              <a:buNone/>
            </a:pPr>
            <a:r>
              <a:rPr lang="en-US" sz="3400" dirty="0" smtClean="0">
                <a:solidFill>
                  <a:srgbClr val="FF0000"/>
                </a:solidFill>
              </a:rPr>
              <a:t>           </a:t>
            </a:r>
            <a:r>
              <a:rPr lang="en-US" sz="4200" b="1" dirty="0" smtClean="0">
                <a:solidFill>
                  <a:srgbClr val="FF0000"/>
                </a:solidFill>
              </a:rPr>
              <a:t>Positively-charged </a:t>
            </a:r>
            <a:r>
              <a:rPr lang="en-US" sz="4200" b="1" dirty="0" smtClean="0">
                <a:solidFill>
                  <a:srgbClr val="FF0000"/>
                </a:solidFill>
              </a:rPr>
              <a:t>ions are called </a:t>
            </a:r>
            <a:r>
              <a:rPr lang="en-US" sz="4200" b="1" dirty="0" err="1" smtClean="0">
                <a:solidFill>
                  <a:srgbClr val="FF0000"/>
                </a:solidFill>
              </a:rPr>
              <a:t>cations</a:t>
            </a:r>
            <a:r>
              <a:rPr lang="en-US" sz="4200" b="1" dirty="0" smtClean="0">
                <a:solidFill>
                  <a:srgbClr val="FF0000"/>
                </a:solidFill>
              </a:rPr>
              <a:t> </a:t>
            </a:r>
            <a:r>
              <a:rPr lang="en-US" sz="4200" b="1" dirty="0" smtClean="0">
                <a:solidFill>
                  <a:srgbClr val="FF0000"/>
                </a:solidFill>
              </a:rPr>
              <a:t>while negatively-charged </a:t>
            </a:r>
            <a:r>
              <a:rPr lang="en-US" sz="4200" b="1" dirty="0" smtClean="0">
                <a:solidFill>
                  <a:srgbClr val="FF0000"/>
                </a:solidFill>
              </a:rPr>
              <a:t>particles are called anions.</a:t>
            </a:r>
            <a:endParaRPr lang="en-US" sz="3400" b="1" dirty="0" smtClean="0">
              <a:solidFill>
                <a:srgbClr val="FF0000"/>
              </a:solidFill>
            </a:endParaRPr>
          </a:p>
          <a:p>
            <a:pPr marL="514350" indent="-514350">
              <a:buNone/>
            </a:pPr>
            <a:r>
              <a:rPr lang="en-US" b="1" dirty="0" smtClean="0"/>
              <a:t>Ions move about freely in aqueous solution.</a:t>
            </a:r>
          </a:p>
          <a:p>
            <a:pPr>
              <a:buNone/>
            </a:pPr>
            <a:r>
              <a:rPr lang="en-US" sz="3800" b="1" dirty="0" smtClean="0">
                <a:solidFill>
                  <a:srgbClr val="0070C0"/>
                </a:solidFill>
              </a:rPr>
              <a:t>When electric current is passed </a:t>
            </a:r>
            <a:r>
              <a:rPr lang="en-US" sz="3800" b="1" dirty="0" smtClean="0">
                <a:solidFill>
                  <a:srgbClr val="0070C0"/>
                </a:solidFill>
              </a:rPr>
              <a:t>through the </a:t>
            </a:r>
            <a:r>
              <a:rPr lang="en-US" sz="3800" b="1" dirty="0" smtClean="0">
                <a:solidFill>
                  <a:srgbClr val="0070C0"/>
                </a:solidFill>
              </a:rPr>
              <a:t>solution, the </a:t>
            </a:r>
            <a:r>
              <a:rPr lang="en-US" sz="3800" b="1" dirty="0" err="1" smtClean="0">
                <a:solidFill>
                  <a:srgbClr val="0070C0"/>
                </a:solidFill>
              </a:rPr>
              <a:t>cations</a:t>
            </a:r>
            <a:r>
              <a:rPr lang="en-US" sz="3800" b="1" dirty="0" smtClean="0">
                <a:solidFill>
                  <a:srgbClr val="0070C0"/>
                </a:solidFill>
              </a:rPr>
              <a:t> move towards </a:t>
            </a:r>
            <a:r>
              <a:rPr lang="en-US" sz="3800" b="1" dirty="0" smtClean="0">
                <a:solidFill>
                  <a:srgbClr val="0070C0"/>
                </a:solidFill>
              </a:rPr>
              <a:t>the negatively-charged </a:t>
            </a:r>
            <a:r>
              <a:rPr lang="en-US" sz="3800" b="1" dirty="0" smtClean="0">
                <a:solidFill>
                  <a:srgbClr val="0070C0"/>
                </a:solidFill>
              </a:rPr>
              <a:t>electrode (cathode) </a:t>
            </a:r>
            <a:r>
              <a:rPr lang="en-US" sz="3800" b="1" dirty="0" smtClean="0">
                <a:solidFill>
                  <a:srgbClr val="0070C0"/>
                </a:solidFill>
              </a:rPr>
              <a:t>and anions </a:t>
            </a:r>
            <a:r>
              <a:rPr lang="en-US" sz="3800" b="1" dirty="0" smtClean="0">
                <a:solidFill>
                  <a:srgbClr val="0070C0"/>
                </a:solidFill>
              </a:rPr>
              <a:t>towards the positively-charged </a:t>
            </a:r>
            <a:r>
              <a:rPr lang="en-US" sz="3800" b="1" dirty="0" smtClean="0">
                <a:solidFill>
                  <a:srgbClr val="0070C0"/>
                </a:solidFill>
              </a:rPr>
              <a:t>electrode (</a:t>
            </a:r>
            <a:r>
              <a:rPr lang="en-US" sz="3800" b="1" dirty="0" smtClean="0">
                <a:solidFill>
                  <a:srgbClr val="0070C0"/>
                </a:solidFill>
              </a:rPr>
              <a:t>anode). </a:t>
            </a:r>
            <a:endParaRPr lang="en-US" sz="3800" b="1" dirty="0" smtClean="0">
              <a:solidFill>
                <a:srgbClr val="0070C0"/>
              </a:solidFill>
            </a:endParaRPr>
          </a:p>
          <a:p>
            <a:pPr>
              <a:buNone/>
            </a:pPr>
            <a:r>
              <a:rPr lang="en-US" b="1" dirty="0" smtClean="0"/>
              <a:t>This </a:t>
            </a:r>
            <a:r>
              <a:rPr lang="en-US" b="1" dirty="0" smtClean="0"/>
              <a:t>results in a chemical change</a:t>
            </a:r>
          </a:p>
          <a:p>
            <a:pPr marL="514350" indent="-514350">
              <a:buNone/>
            </a:pPr>
            <a:endParaRPr lang="en-US" dirty="0" smtClean="0"/>
          </a:p>
          <a:p>
            <a:endParaRPr lang="en-US" dirty="0"/>
          </a:p>
        </p:txBody>
      </p:sp>
      <p:pic>
        <p:nvPicPr>
          <p:cNvPr id="32770" name="Picture 2"/>
          <p:cNvPicPr>
            <a:picLocks noChangeAspect="1" noChangeArrowheads="1"/>
          </p:cNvPicPr>
          <p:nvPr/>
        </p:nvPicPr>
        <p:blipFill>
          <a:blip r:embed="rId2"/>
          <a:srcRect/>
          <a:stretch>
            <a:fillRect/>
          </a:stretch>
        </p:blipFill>
        <p:spPr bwMode="auto">
          <a:xfrm>
            <a:off x="6248400" y="2514600"/>
            <a:ext cx="3054679"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275</Words>
  <Application>Microsoft Office PowerPoint</Application>
  <PresentationFormat>On-screen Show (4:3)</PresentationFormat>
  <Paragraphs>45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Chemical effects of electric current</vt:lpstr>
      <vt:lpstr> </vt:lpstr>
      <vt:lpstr>An Atom</vt:lpstr>
      <vt:lpstr>Electrons</vt:lpstr>
      <vt:lpstr>Electroscope</vt:lpstr>
      <vt:lpstr>Slide 6</vt:lpstr>
      <vt:lpstr>ELECTROLYSIS</vt:lpstr>
      <vt:lpstr>Ionisation</vt:lpstr>
      <vt:lpstr>ELECTROLYSIS</vt:lpstr>
      <vt:lpstr>Strong Electrolyte</vt:lpstr>
      <vt:lpstr>Weak Electrolyte </vt:lpstr>
      <vt:lpstr>Non Electrolyte </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effects of electric current</dc:title>
  <dc:creator>admin</dc:creator>
  <cp:lastModifiedBy>sns</cp:lastModifiedBy>
  <cp:revision>35</cp:revision>
  <dcterms:created xsi:type="dcterms:W3CDTF">2006-08-16T00:00:00Z</dcterms:created>
  <dcterms:modified xsi:type="dcterms:W3CDTF">2021-02-15T06:25:52Z</dcterms:modified>
</cp:coreProperties>
</file>